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9" r:id="rId4"/>
    <p:sldId id="260" r:id="rId5"/>
    <p:sldId id="285" r:id="rId6"/>
    <p:sldId id="284" r:id="rId7"/>
    <p:sldId id="262" r:id="rId8"/>
    <p:sldId id="264" r:id="rId9"/>
    <p:sldId id="261" r:id="rId10"/>
    <p:sldId id="270" r:id="rId11"/>
    <p:sldId id="267" r:id="rId12"/>
    <p:sldId id="268" r:id="rId13"/>
    <p:sldId id="269" r:id="rId14"/>
    <p:sldId id="276" r:id="rId15"/>
    <p:sldId id="277" r:id="rId16"/>
    <p:sldId id="281" r:id="rId17"/>
    <p:sldId id="271" r:id="rId18"/>
    <p:sldId id="272" r:id="rId19"/>
    <p:sldId id="273" r:id="rId20"/>
    <p:sldId id="274" r:id="rId21"/>
    <p:sldId id="275" r:id="rId22"/>
    <p:sldId id="282" r:id="rId23"/>
    <p:sldId id="283" r:id="rId24"/>
    <p:sldId id="278" r:id="rId25"/>
    <p:sldId id="279" r:id="rId26"/>
    <p:sldId id="280" r:id="rId27"/>
    <p:sldId id="266"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1DE577C-5B39-44DA-8839-9C2DBF9E4BBC}"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1232979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DE577C-5B39-44DA-8839-9C2DBF9E4BBC}"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1571264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DE577C-5B39-44DA-8839-9C2DBF9E4BBC}"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2024616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DE577C-5B39-44DA-8839-9C2DBF9E4BBC}" type="datetimeFigureOut">
              <a:rPr lang="en-US"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11585702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DE577C-5B39-44DA-8839-9C2DBF9E4BBC}" type="datetimeFigureOut">
              <a:rPr lang="en-US" smtClean="0"/>
              <a:t>10/19/2024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3580011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DE577C-5B39-44DA-8839-9C2DBF9E4BBC}" type="datetimeFigureOut">
              <a:rPr lang="en-US" smtClean="0"/>
              <a:t>10/19/2024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1391061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DE577C-5B39-44DA-8839-9C2DBF9E4BBC}" type="datetimeFigureOut">
              <a:rPr lang="en-US" smtClean="0"/>
              <a:t>10/19/2024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3184277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DE577C-5B39-44DA-8839-9C2DBF9E4BBC}" type="datetimeFigureOut">
              <a:rPr lang="en-US"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5232114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1DE577C-5B39-44DA-8839-9C2DBF9E4BBC}" type="datetimeFigureOut">
              <a:rPr lang="en-US" smtClean="0"/>
              <a:t>10/19/2024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3836590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DE577C-5B39-44DA-8839-9C2DBF9E4BBC}"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31135816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DE577C-5B39-44DA-8839-9C2DBF9E4BBC}" type="datetimeFigureOut">
              <a:rPr lang="en-US" smtClean="0"/>
              <a:t>10/19/2024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3B73D7A-B5D7-4436-906B-00E578A2B555}" type="slidenum">
              <a:rPr lang="en-US" smtClean="0"/>
              <a:t>‹#›</a:t>
            </a:fld>
            <a:endParaRPr lang="en-US"/>
          </a:p>
        </p:txBody>
      </p:sp>
    </p:spTree>
    <p:extLst>
      <p:ext uri="{BB962C8B-B14F-4D97-AF65-F5344CB8AC3E}">
        <p14:creationId xmlns:p14="http://schemas.microsoft.com/office/powerpoint/2010/main" val="11628053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DE577C-5B39-44DA-8839-9C2DBF9E4BBC}" type="datetimeFigureOut">
              <a:rPr lang="en-US" smtClean="0"/>
              <a:t>10/19/2024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3B73D7A-B5D7-4436-906B-00E578A2B555}" type="slidenum">
              <a:rPr lang="en-US" smtClean="0"/>
              <a:t>‹#›</a:t>
            </a:fld>
            <a:endParaRPr lang="en-US"/>
          </a:p>
        </p:txBody>
      </p:sp>
    </p:spTree>
    <p:extLst>
      <p:ext uri="{BB962C8B-B14F-4D97-AF65-F5344CB8AC3E}">
        <p14:creationId xmlns:p14="http://schemas.microsoft.com/office/powerpoint/2010/main" val="17042954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jpg"/><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g"/><Relationship Id="rId1" Type="http://schemas.openxmlformats.org/officeDocument/2006/relationships/slideLayout" Target="../slideLayouts/slideLayout2.xml"/><Relationship Id="rId5" Type="http://schemas.openxmlformats.org/officeDocument/2006/relationships/image" Target="../media/image8.jp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7.gi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youtu.be/erjEIfTsvp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75369" y="1002848"/>
            <a:ext cx="8565222" cy="798904"/>
          </a:xfrm>
        </p:spPr>
        <p:txBody>
          <a:bodyPr>
            <a:normAutofit fontScale="90000"/>
          </a:bodyPr>
          <a:lstStyle/>
          <a:p>
            <a:r>
              <a:rPr lang="en-US" dirty="0"/>
              <a:t>Lift Station Maintenance</a:t>
            </a:r>
            <a:br>
              <a:rPr lang="en-US" dirty="0"/>
            </a:br>
            <a:r>
              <a:rPr lang="en-US" sz="5300" dirty="0"/>
              <a:t>Brandon Cole &amp; Peter Botsonis</a:t>
            </a:r>
          </a:p>
        </p:txBody>
      </p:sp>
      <p:sp>
        <p:nvSpPr>
          <p:cNvPr id="3" name="Subtitle 2"/>
          <p:cNvSpPr>
            <a:spLocks noGrp="1"/>
          </p:cNvSpPr>
          <p:nvPr>
            <p:ph type="subTitle" idx="1"/>
          </p:nvPr>
        </p:nvSpPr>
        <p:spPr>
          <a:xfrm>
            <a:off x="1524000" y="2256122"/>
            <a:ext cx="9202220" cy="4203415"/>
          </a:xfrm>
        </p:spPr>
        <p:txBody>
          <a:bodyPr/>
          <a:lstStyle/>
          <a:p>
            <a:endParaRPr lang="en-US" dirty="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78502" y="3238431"/>
            <a:ext cx="2958957" cy="2857500"/>
          </a:xfrm>
          <a:prstGeom prst="rect">
            <a:avLst/>
          </a:prstGeo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7605062" y="2931000"/>
            <a:ext cx="3384387" cy="3123344"/>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0825" y="1966315"/>
            <a:ext cx="2589087" cy="2825393"/>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36562" y="4791708"/>
            <a:ext cx="2676525" cy="1704975"/>
          </a:xfrm>
          <a:prstGeom prst="rect">
            <a:avLst/>
          </a:prstGeom>
        </p:spPr>
      </p:pic>
    </p:spTree>
    <p:extLst>
      <p:ext uri="{BB962C8B-B14F-4D97-AF65-F5344CB8AC3E}">
        <p14:creationId xmlns:p14="http://schemas.microsoft.com/office/powerpoint/2010/main" val="30597270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Lift stations</a:t>
            </a:r>
            <a:br>
              <a:rPr lang="en-US" dirty="0"/>
            </a:br>
            <a:r>
              <a:rPr lang="en-US" dirty="0"/>
              <a:t>Pumps, Controls, and Maintenance</a:t>
            </a:r>
          </a:p>
        </p:txBody>
      </p:sp>
      <p:sp>
        <p:nvSpPr>
          <p:cNvPr id="3" name="Content Placeholder 2"/>
          <p:cNvSpPr>
            <a:spLocks noGrp="1"/>
          </p:cNvSpPr>
          <p:nvPr>
            <p:ph idx="1"/>
          </p:nvPr>
        </p:nvSpPr>
        <p:spPr/>
        <p:txBody>
          <a:bodyPr/>
          <a:lstStyle/>
          <a:p>
            <a:r>
              <a:rPr lang="en-US" dirty="0"/>
              <a:t>Types of lift stations that we deal with.</a:t>
            </a:r>
          </a:p>
          <a:p>
            <a:pPr lvl="1"/>
            <a:r>
              <a:rPr lang="en-US" dirty="0"/>
              <a:t>Submersible 			</a:t>
            </a:r>
          </a:p>
          <a:p>
            <a:pPr lvl="1"/>
            <a:r>
              <a:rPr lang="en-US" dirty="0"/>
              <a:t>Dry pit			</a:t>
            </a:r>
          </a:p>
          <a:p>
            <a:pPr lvl="1"/>
            <a:r>
              <a:rPr lang="en-US" dirty="0"/>
              <a:t>Suction lift</a:t>
            </a:r>
          </a:p>
          <a:p>
            <a:pPr lvl="1"/>
            <a:r>
              <a:rPr lang="en-US" dirty="0"/>
              <a:t>Vertical solid handling. </a:t>
            </a:r>
          </a:p>
          <a:p>
            <a:pPr lvl="1"/>
            <a:r>
              <a:rPr lang="en-US" dirty="0"/>
              <a:t>Simplex, duplex, triplex…. etc.</a:t>
            </a:r>
          </a:p>
          <a:p>
            <a:endParaRPr lang="en-US" dirty="0"/>
          </a:p>
        </p:txBody>
      </p:sp>
    </p:spTree>
    <p:extLst>
      <p:ext uri="{BB962C8B-B14F-4D97-AF65-F5344CB8AC3E}">
        <p14:creationId xmlns:p14="http://schemas.microsoft.com/office/powerpoint/2010/main" val="678277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Types of Lift stations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37633" y="1793430"/>
            <a:ext cx="3316734" cy="2453124"/>
          </a:xfr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6428" y="3616806"/>
            <a:ext cx="3715792" cy="3241194"/>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4256" y="1690688"/>
            <a:ext cx="3307101" cy="4707100"/>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137134" y="262383"/>
            <a:ext cx="3092522" cy="3251681"/>
          </a:xfrm>
          <a:prstGeom prst="rect">
            <a:avLst/>
          </a:prstGeom>
        </p:spPr>
      </p:pic>
    </p:spTree>
    <p:extLst>
      <p:ext uri="{BB962C8B-B14F-4D97-AF65-F5344CB8AC3E}">
        <p14:creationId xmlns:p14="http://schemas.microsoft.com/office/powerpoint/2010/main" val="34039997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Operating Sewage lift stations</a:t>
            </a:r>
          </a:p>
        </p:txBody>
      </p:sp>
      <p:sp>
        <p:nvSpPr>
          <p:cNvPr id="3" name="Content Placeholder 2"/>
          <p:cNvSpPr>
            <a:spLocks noGrp="1"/>
          </p:cNvSpPr>
          <p:nvPr>
            <p:ph idx="1"/>
          </p:nvPr>
        </p:nvSpPr>
        <p:spPr/>
        <p:txBody>
          <a:bodyPr>
            <a:normAutofit fontScale="92500" lnSpcReduction="10000"/>
          </a:bodyPr>
          <a:lstStyle/>
          <a:p>
            <a:r>
              <a:rPr lang="en-US" dirty="0"/>
              <a:t>Setting in a low spot in sewage collections systems, a lift station will take the waste stream from residential areas, business, agriculture…. The list goes on.  All lift stations have their obstacles to overcome.</a:t>
            </a:r>
          </a:p>
          <a:p>
            <a:r>
              <a:rPr lang="en-US" dirty="0"/>
              <a:t>How far to pump (Friction losses)</a:t>
            </a:r>
          </a:p>
          <a:p>
            <a:r>
              <a:rPr lang="en-US" dirty="0"/>
              <a:t>Elevation Change (Static head)</a:t>
            </a:r>
          </a:p>
          <a:p>
            <a:r>
              <a:rPr lang="en-US" dirty="0"/>
              <a:t>How much to pump                       </a:t>
            </a:r>
          </a:p>
          <a:p>
            <a:r>
              <a:rPr lang="en-US" dirty="0"/>
              <a:t>Type of Waste</a:t>
            </a:r>
          </a:p>
          <a:p>
            <a:r>
              <a:rPr lang="en-US" dirty="0"/>
              <a:t>Power</a:t>
            </a:r>
          </a:p>
          <a:p>
            <a:r>
              <a:rPr lang="en-US" dirty="0"/>
              <a:t>Break Downs</a:t>
            </a:r>
          </a:p>
          <a:p>
            <a:r>
              <a:rPr lang="en-US" dirty="0"/>
              <a:t>Customers</a:t>
            </a:r>
          </a:p>
          <a:p>
            <a:pPr marL="457200" lvl="1" indent="0">
              <a:buNone/>
            </a:pPr>
            <a:endParaRPr lang="en-US" dirty="0"/>
          </a:p>
        </p:txBody>
      </p:sp>
    </p:spTree>
    <p:extLst>
      <p:ext uri="{BB962C8B-B14F-4D97-AF65-F5344CB8AC3E}">
        <p14:creationId xmlns:p14="http://schemas.microsoft.com/office/powerpoint/2010/main" val="297073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5FAD07-E297-46C5-5AF2-4B88A5B36376}"/>
              </a:ext>
            </a:extLst>
          </p:cNvPr>
          <p:cNvSpPr>
            <a:spLocks noGrp="1"/>
          </p:cNvSpPr>
          <p:nvPr>
            <p:ph type="title"/>
          </p:nvPr>
        </p:nvSpPr>
        <p:spPr/>
        <p:txBody>
          <a:bodyPr/>
          <a:lstStyle/>
          <a:p>
            <a:pPr algn="ctr"/>
            <a:r>
              <a:rPr lang="en-US" dirty="0"/>
              <a:t>What Happened</a:t>
            </a:r>
          </a:p>
        </p:txBody>
      </p:sp>
      <p:sp>
        <p:nvSpPr>
          <p:cNvPr id="3" name="Content Placeholder 2">
            <a:extLst>
              <a:ext uri="{FF2B5EF4-FFF2-40B4-BE49-F238E27FC236}">
                <a16:creationId xmlns:a16="http://schemas.microsoft.com/office/drawing/2014/main" id="{FD53268E-3F08-521A-C72A-0C9A431D1168}"/>
              </a:ext>
            </a:extLst>
          </p:cNvPr>
          <p:cNvSpPr>
            <a:spLocks noGrp="1"/>
          </p:cNvSpPr>
          <p:nvPr>
            <p:ph idx="1"/>
          </p:nvPr>
        </p:nvSpPr>
        <p:spPr/>
        <p:txBody>
          <a:bodyPr/>
          <a:lstStyle/>
          <a:p>
            <a:r>
              <a:rPr lang="en-US" dirty="0"/>
              <a:t>You get  the dreaded call from the auto dialer. </a:t>
            </a:r>
          </a:p>
          <a:p>
            <a:pPr lvl="1"/>
            <a:r>
              <a:rPr lang="en-US" dirty="0"/>
              <a:t>You show up to the lift station and the alarm light is going off. What is your first move?</a:t>
            </a:r>
          </a:p>
          <a:p>
            <a:pPr lvl="1"/>
            <a:r>
              <a:rPr lang="en-US" sz="1600" b="1" dirty="0"/>
              <a:t>Silence the audible alarm so you can think.</a:t>
            </a:r>
          </a:p>
          <a:p>
            <a:pPr lvl="1"/>
            <a:r>
              <a:rPr lang="en-US" sz="1600" b="1" dirty="0"/>
              <a:t>Check the control panel display or alarm indicator to determine the nature of the alarm (e.g., high water level, pump failure, or power outage).</a:t>
            </a:r>
          </a:p>
          <a:p>
            <a:pPr lvl="1"/>
            <a:r>
              <a:rPr lang="en-US" sz="1600" b="1" dirty="0"/>
              <a:t>The pumps are running but not moving any water?</a:t>
            </a:r>
          </a:p>
          <a:p>
            <a:pPr lvl="1"/>
            <a:r>
              <a:rPr lang="en-US" sz="1600" b="1" dirty="0"/>
              <a:t>??</a:t>
            </a:r>
          </a:p>
          <a:p>
            <a:pPr lvl="1"/>
            <a:r>
              <a:rPr lang="en-US" sz="1600" b="1" dirty="0"/>
              <a:t>The station pumps are moving water but not enough to stop it from backing up and tripping won't won't alarm. </a:t>
            </a:r>
          </a:p>
          <a:p>
            <a:pPr lvl="1"/>
            <a:r>
              <a:rPr lang="en-US" sz="1600" b="1" dirty="0"/>
              <a:t>??</a:t>
            </a:r>
          </a:p>
          <a:p>
            <a:pPr lvl="1"/>
            <a:r>
              <a:rPr lang="en-US" sz="1600" b="1" dirty="0"/>
              <a:t>The pumps are running continuously and won't shut off.</a:t>
            </a:r>
          </a:p>
          <a:p>
            <a:pPr lvl="1"/>
            <a:r>
              <a:rPr lang="en-US" sz="1600" b="1" dirty="0"/>
              <a:t>??</a:t>
            </a:r>
          </a:p>
          <a:p>
            <a:pPr lvl="1"/>
            <a:r>
              <a:rPr lang="en-US" sz="1600" b="1" dirty="0"/>
              <a:t>The pumps are running but making allot of noise and the flow is non existent or reduced in half.</a:t>
            </a:r>
          </a:p>
          <a:p>
            <a:pPr lvl="1"/>
            <a:r>
              <a:rPr lang="en-US" sz="1200" b="1" dirty="0"/>
              <a:t>??</a:t>
            </a:r>
          </a:p>
          <a:p>
            <a:pPr lvl="1"/>
            <a:endParaRPr lang="en-US" sz="1400" b="1" dirty="0"/>
          </a:p>
          <a:p>
            <a:pPr lvl="1"/>
            <a:endParaRPr lang="en-US" sz="1400" dirty="0"/>
          </a:p>
          <a:p>
            <a:pPr marL="914400" lvl="2" indent="0">
              <a:buNone/>
            </a:pPr>
            <a:endParaRPr lang="en-US" sz="1200" dirty="0"/>
          </a:p>
        </p:txBody>
      </p:sp>
    </p:spTree>
    <p:extLst>
      <p:ext uri="{BB962C8B-B14F-4D97-AF65-F5344CB8AC3E}">
        <p14:creationId xmlns:p14="http://schemas.microsoft.com/office/powerpoint/2010/main" val="602887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Troubleshooting Common Issues</a:t>
            </a:r>
          </a:p>
        </p:txBody>
      </p:sp>
      <p:sp>
        <p:nvSpPr>
          <p:cNvPr id="3" name="Content Placeholder 2"/>
          <p:cNvSpPr>
            <a:spLocks noGrp="1"/>
          </p:cNvSpPr>
          <p:nvPr>
            <p:ph idx="1"/>
          </p:nvPr>
        </p:nvSpPr>
        <p:spPr/>
        <p:txBody>
          <a:bodyPr>
            <a:normAutofit fontScale="55000" lnSpcReduction="20000"/>
          </a:bodyPr>
          <a:lstStyle/>
          <a:p>
            <a:r>
              <a:t>1. Pumps Not Running</a:t>
            </a:r>
          </a:p>
          <a:p>
            <a:r>
              <a:t>- Verify incoming power.</a:t>
            </a:r>
          </a:p>
          <a:p>
            <a:r>
              <a:t>- Check for blown fuses or tripped breakers.</a:t>
            </a:r>
          </a:p>
          <a:p>
            <a:r>
              <a:t>- Confirm control panel settings and HOA switch position.</a:t>
            </a:r>
          </a:p>
          <a:p>
            <a:r>
              <a:t>- Inspect floats or sensors for debris preventing activation.</a:t>
            </a:r>
          </a:p>
          <a:p>
            <a:endParaRPr/>
          </a:p>
          <a:p>
            <a:r>
              <a:t>2. Pump Running Continuously</a:t>
            </a:r>
          </a:p>
          <a:p>
            <a:r>
              <a:t>- Check if the level control floats are stuck.</a:t>
            </a:r>
          </a:p>
          <a:p>
            <a:r>
              <a:t>- Ensure the discharge line isn’t blocked.</a:t>
            </a:r>
          </a:p>
          <a:p>
            <a:r>
              <a:t>- Inspect check valves for leakage causing recirculation.</a:t>
            </a:r>
          </a:p>
          <a:p>
            <a:endParaRPr/>
          </a:p>
          <a:p>
            <a:r>
              <a:t>3. Pump Overheating</a:t>
            </a:r>
          </a:p>
          <a:p>
            <a:r>
              <a:t>- Verify ventilation and cooling systems.</a:t>
            </a:r>
          </a:p>
          <a:p>
            <a:r>
              <a:t>- Check for excessive debris or blockages in the pump.</a:t>
            </a:r>
          </a:p>
          <a:p>
            <a:r>
              <a:t>- Inspect bearings and motor for signs of wear.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a:t>What is Preventive Maintenance?</a:t>
            </a:r>
          </a:p>
        </p:txBody>
      </p:sp>
      <p:sp>
        <p:nvSpPr>
          <p:cNvPr id="3" name="Content Placeholder 2"/>
          <p:cNvSpPr>
            <a:spLocks noGrp="1"/>
          </p:cNvSpPr>
          <p:nvPr>
            <p:ph idx="1"/>
          </p:nvPr>
        </p:nvSpPr>
        <p:spPr/>
        <p:txBody>
          <a:bodyPr>
            <a:normAutofit/>
          </a:bodyPr>
          <a:lstStyle/>
          <a:p>
            <a:pPr marL="0" indent="0" algn="ctr">
              <a:buNone/>
            </a:pPr>
            <a:r>
              <a:rPr lang="en-US" sz="3600" dirty="0"/>
              <a:t>Preventive Maintenance</a:t>
            </a:r>
          </a:p>
          <a:p>
            <a:pPr marL="0" indent="0" algn="ctr">
              <a:buNone/>
            </a:pPr>
            <a:endParaRPr lang="en-US" sz="2400" dirty="0"/>
          </a:p>
          <a:p>
            <a:pPr marL="0" indent="0" algn="ctr">
              <a:buNone/>
            </a:pPr>
            <a:r>
              <a:rPr lang="en-US" sz="2400" b="1" u="sng" dirty="0"/>
              <a:t>Preventative Maintenance</a:t>
            </a:r>
            <a:r>
              <a:rPr lang="en-US" sz="2400" dirty="0"/>
              <a:t>- maintenance that is regularly performed on a piece of equipment to lessen the likelihood of it failing. It is performed while the equipment is still working so it minimizes the untimely downtime</a:t>
            </a:r>
          </a:p>
          <a:p>
            <a:pPr marL="0" indent="0" algn="ctr">
              <a:buNone/>
            </a:pPr>
            <a:endParaRPr lang="en-US" sz="2400" dirty="0"/>
          </a:p>
          <a:p>
            <a:pPr marL="457200" lvl="1" indent="0">
              <a:buNone/>
            </a:pPr>
            <a:endParaRPr lang="en-US" sz="2800" dirty="0"/>
          </a:p>
        </p:txBody>
      </p:sp>
    </p:spTree>
    <p:extLst>
      <p:ext uri="{BB962C8B-B14F-4D97-AF65-F5344CB8AC3E}">
        <p14:creationId xmlns:p14="http://schemas.microsoft.com/office/powerpoint/2010/main" val="9483557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dirty="0"/>
              <a:t>Benefits of Preventive and Predictive Maintenance</a:t>
            </a:r>
          </a:p>
        </p:txBody>
      </p:sp>
      <p:sp>
        <p:nvSpPr>
          <p:cNvPr id="3" name="Content Placeholder 2"/>
          <p:cNvSpPr>
            <a:spLocks noGrp="1"/>
          </p:cNvSpPr>
          <p:nvPr>
            <p:ph idx="1"/>
          </p:nvPr>
        </p:nvSpPr>
        <p:spPr/>
        <p:txBody>
          <a:bodyPr>
            <a:normAutofit fontScale="92500" lnSpcReduction="10000"/>
          </a:bodyPr>
          <a:lstStyle/>
          <a:p>
            <a:r>
              <a:rPr lang="en-US" dirty="0"/>
              <a:t>Less likely to pollute the environment</a:t>
            </a:r>
          </a:p>
          <a:p>
            <a:r>
              <a:rPr lang="en-US" dirty="0"/>
              <a:t>Reduces the chances of complete machine breakdowns.</a:t>
            </a:r>
          </a:p>
          <a:p>
            <a:r>
              <a:rPr lang="en-US" dirty="0"/>
              <a:t>Longer asset life.</a:t>
            </a:r>
          </a:p>
          <a:p>
            <a:r>
              <a:rPr lang="en-US" dirty="0"/>
              <a:t>Improved efficiency (assets in good repair tend to operate better and saves money on utilities)</a:t>
            </a:r>
          </a:p>
          <a:p>
            <a:r>
              <a:rPr lang="en-US" dirty="0"/>
              <a:t>Increased safety</a:t>
            </a:r>
          </a:p>
          <a:p>
            <a:r>
              <a:rPr lang="en-US" dirty="0"/>
              <a:t>Reduces the chance of emergency repair calls.</a:t>
            </a:r>
          </a:p>
          <a:p>
            <a:r>
              <a:rPr lang="en-US" dirty="0"/>
              <a:t>Helps the owner make educated decisions on what spare parts to keep on the shelf</a:t>
            </a:r>
          </a:p>
          <a:p>
            <a:r>
              <a:rPr lang="en-US" dirty="0"/>
              <a:t>Saves on man hours (overtime) &amp; stress on personnel</a:t>
            </a:r>
          </a:p>
          <a:p>
            <a:pPr marL="0" indent="0">
              <a:buNone/>
            </a:pPr>
            <a:endParaRPr lang="en-US" dirty="0"/>
          </a:p>
          <a:p>
            <a:endParaRPr lang="en-US" dirty="0"/>
          </a:p>
        </p:txBody>
      </p:sp>
    </p:spTree>
    <p:extLst>
      <p:ext uri="{BB962C8B-B14F-4D97-AF65-F5344CB8AC3E}">
        <p14:creationId xmlns:p14="http://schemas.microsoft.com/office/powerpoint/2010/main" val="33593337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Importance of Maintenance </a:t>
            </a:r>
          </a:p>
        </p:txBody>
      </p:sp>
      <p:sp>
        <p:nvSpPr>
          <p:cNvPr id="3" name="Content Placeholder 2"/>
          <p:cNvSpPr>
            <a:spLocks noGrp="1"/>
          </p:cNvSpPr>
          <p:nvPr>
            <p:ph idx="1"/>
          </p:nvPr>
        </p:nvSpPr>
        <p:spPr/>
        <p:txBody>
          <a:bodyPr>
            <a:normAutofit/>
          </a:bodyPr>
          <a:lstStyle/>
          <a:p>
            <a:r>
              <a:rPr lang="en-US" dirty="0"/>
              <a:t>Environmental                    Safety                                 Costs</a:t>
            </a:r>
          </a:p>
          <a:p>
            <a:pPr fontAlgn="base"/>
            <a:r>
              <a:rPr lang="en-US" sz="1800" dirty="0"/>
              <a:t>The term ‘if it’s not broken, don’t fix it’ still applies to many industries. However in the sewage business, broken means more then just down time and lost revenue. It means ….OH SH!! Houston we have a problem!</a:t>
            </a:r>
          </a:p>
          <a:p>
            <a:pPr fontAlgn="base"/>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23317" y="3102796"/>
            <a:ext cx="8075487" cy="3611186"/>
          </a:xfrm>
          <a:prstGeom prst="rect">
            <a:avLst/>
          </a:prstGeom>
        </p:spPr>
      </p:pic>
    </p:spTree>
    <p:extLst>
      <p:ext uri="{BB962C8B-B14F-4D97-AF65-F5344CB8AC3E}">
        <p14:creationId xmlns:p14="http://schemas.microsoft.com/office/powerpoint/2010/main" val="35202840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Let’s look at the station itself </a:t>
            </a:r>
          </a:p>
        </p:txBody>
      </p:sp>
      <p:pic>
        <p:nvPicPr>
          <p:cNvPr id="2050" name="Picture 2" descr="Lift Stations Selection Guide | Engineering360"/>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769743" y="1795807"/>
            <a:ext cx="4840857" cy="4840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2136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Fats, Oil &amp; Grease (FOG)</a:t>
            </a:r>
          </a:p>
        </p:txBody>
      </p:sp>
      <p:pic>
        <p:nvPicPr>
          <p:cNvPr id="6" name="Picture 2" descr="G:\Temp\Griselda Quintana\Botkyrka-Rubens bilder\Före\DSC_0105.JPG"/>
          <p:cNvPicPr>
            <a:picLocks noGrp="1" noChangeAspect="1" noChangeArrowheads="1"/>
          </p:cNvPicPr>
          <p:nvPr>
            <p:ph idx="1"/>
          </p:nvPr>
        </p:nvPicPr>
        <p:blipFill>
          <a:blip r:embed="rId2" cstate="screen">
            <a:extLst>
              <a:ext uri="{28A0092B-C50C-407E-A947-70E740481C1C}">
                <a14:useLocalDpi xmlns:a14="http://schemas.microsoft.com/office/drawing/2010/main"/>
              </a:ext>
            </a:extLst>
          </a:blip>
          <a:srcRect/>
          <a:stretch>
            <a:fillRect/>
          </a:stretch>
        </p:blipFill>
        <p:spPr bwMode="auto">
          <a:xfrm>
            <a:off x="3053751" y="1988379"/>
            <a:ext cx="5904551" cy="3916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5840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can FOG do to a station?</a:t>
            </a:r>
          </a:p>
        </p:txBody>
      </p:sp>
      <p:sp>
        <p:nvSpPr>
          <p:cNvPr id="3" name="Content Placeholder 2"/>
          <p:cNvSpPr>
            <a:spLocks noGrp="1"/>
          </p:cNvSpPr>
          <p:nvPr>
            <p:ph idx="1"/>
          </p:nvPr>
        </p:nvSpPr>
        <p:spPr/>
        <p:txBody>
          <a:bodyPr/>
          <a:lstStyle/>
          <a:p>
            <a:r>
              <a:rPr lang="en-US" dirty="0"/>
              <a:t>Induce additional amounts of H2S</a:t>
            </a:r>
          </a:p>
          <a:p>
            <a:r>
              <a:rPr lang="en-US" dirty="0"/>
              <a:t>Premature wear on equipment</a:t>
            </a:r>
          </a:p>
          <a:p>
            <a:r>
              <a:rPr lang="en-US" dirty="0"/>
              <a:t>Prevents floats &amp; other level control devices from functioning properly</a:t>
            </a:r>
          </a:p>
          <a:p>
            <a:r>
              <a:rPr lang="en-US" dirty="0"/>
              <a:t>Can eventually cause clogging/suction restriction on pumps</a:t>
            </a:r>
          </a:p>
        </p:txBody>
      </p:sp>
    </p:spTree>
    <p:extLst>
      <p:ext uri="{BB962C8B-B14F-4D97-AF65-F5344CB8AC3E}">
        <p14:creationId xmlns:p14="http://schemas.microsoft.com/office/powerpoint/2010/main" val="2692285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to resolve </a:t>
            </a:r>
          </a:p>
        </p:txBody>
      </p:sp>
      <p:sp>
        <p:nvSpPr>
          <p:cNvPr id="3" name="Content Placeholder 2"/>
          <p:cNvSpPr>
            <a:spLocks noGrp="1"/>
          </p:cNvSpPr>
          <p:nvPr>
            <p:ph idx="1"/>
          </p:nvPr>
        </p:nvSpPr>
        <p:spPr/>
        <p:txBody>
          <a:bodyPr/>
          <a:lstStyle/>
          <a:p>
            <a:r>
              <a:rPr lang="en-US" dirty="0" err="1"/>
              <a:t>Vac</a:t>
            </a:r>
            <a:r>
              <a:rPr lang="en-US" dirty="0"/>
              <a:t> Trucks</a:t>
            </a:r>
          </a:p>
          <a:p>
            <a:r>
              <a:rPr lang="en-US" dirty="0"/>
              <a:t>Chemicals</a:t>
            </a:r>
          </a:p>
          <a:p>
            <a:r>
              <a:rPr lang="en-US" dirty="0"/>
              <a:t>Mechanical Piece of Equipment such as an aerator or mixer</a:t>
            </a:r>
          </a:p>
        </p:txBody>
      </p:sp>
    </p:spTree>
    <p:extLst>
      <p:ext uri="{BB962C8B-B14F-4D97-AF65-F5344CB8AC3E}">
        <p14:creationId xmlns:p14="http://schemas.microsoft.com/office/powerpoint/2010/main" val="12168002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Pumps</a:t>
            </a:r>
          </a:p>
        </p:txBody>
      </p:sp>
      <p:pic>
        <p:nvPicPr>
          <p:cNvPr id="4" name="Picture 2"/>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614062" y="1825625"/>
            <a:ext cx="5999045" cy="4351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33979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to check for</a:t>
            </a:r>
          </a:p>
        </p:txBody>
      </p:sp>
      <p:sp>
        <p:nvSpPr>
          <p:cNvPr id="3" name="Content Placeholder 2"/>
          <p:cNvSpPr>
            <a:spLocks noGrp="1"/>
          </p:cNvSpPr>
          <p:nvPr>
            <p:ph idx="1"/>
          </p:nvPr>
        </p:nvSpPr>
        <p:spPr/>
        <p:txBody>
          <a:bodyPr/>
          <a:lstStyle/>
          <a:p>
            <a:r>
              <a:rPr lang="en-US" dirty="0"/>
              <a:t>Check amp draw (done by qualified trained personnel) </a:t>
            </a:r>
          </a:p>
          <a:p>
            <a:r>
              <a:rPr lang="en-US" dirty="0"/>
              <a:t>Check voltage (incoming &amp; load voltage)</a:t>
            </a:r>
          </a:p>
          <a:p>
            <a:r>
              <a:rPr lang="en-US" dirty="0"/>
              <a:t>Check oil for contamination </a:t>
            </a:r>
          </a:p>
          <a:p>
            <a:r>
              <a:rPr lang="en-US" dirty="0"/>
              <a:t>Check impeller clearance for excessive wear</a:t>
            </a:r>
          </a:p>
          <a:p>
            <a:r>
              <a:rPr lang="en-US" dirty="0"/>
              <a:t>Check pump casing for excessive wear &amp; corrosion</a:t>
            </a:r>
          </a:p>
          <a:p>
            <a:endParaRPr lang="en-US" dirty="0"/>
          </a:p>
          <a:p>
            <a:r>
              <a:rPr lang="en-US" dirty="0"/>
              <a:t>**Always consult your equipment’s O&amp;M manual regarding periodic and overhaul recommendations.</a:t>
            </a:r>
          </a:p>
          <a:p>
            <a:endParaRPr lang="en-US" dirty="0"/>
          </a:p>
        </p:txBody>
      </p:sp>
    </p:spTree>
    <p:extLst>
      <p:ext uri="{BB962C8B-B14F-4D97-AF65-F5344CB8AC3E}">
        <p14:creationId xmlns:p14="http://schemas.microsoft.com/office/powerpoint/2010/main" val="3005284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to check for </a:t>
            </a:r>
          </a:p>
        </p:txBody>
      </p:sp>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rot="16200000">
            <a:off x="6654029" y="2369740"/>
            <a:ext cx="4352925" cy="3264693"/>
          </a:xfrm>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2234246"/>
            <a:ext cx="4714240" cy="3535680"/>
          </a:xfrm>
          <a:prstGeom prst="rect">
            <a:avLst/>
          </a:prstGeom>
        </p:spPr>
      </p:pic>
    </p:spTree>
    <p:extLst>
      <p:ext uri="{BB962C8B-B14F-4D97-AF65-F5344CB8AC3E}">
        <p14:creationId xmlns:p14="http://schemas.microsoft.com/office/powerpoint/2010/main" val="25006454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Controls</a:t>
            </a:r>
          </a:p>
        </p:txBody>
      </p:sp>
      <p:pic>
        <p:nvPicPr>
          <p:cNvPr id="3074" name="Picture 2" descr="https://primexcontrols.com/wp-content/uploads/2019/09/4-float-muni-1.png"/>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a:off x="3277776" y="1825625"/>
            <a:ext cx="5636448"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991183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Clean Level Control Devices</a:t>
            </a:r>
          </a:p>
        </p:txBody>
      </p:sp>
      <p:sp>
        <p:nvSpPr>
          <p:cNvPr id="3" name="Content Placeholder 2"/>
          <p:cNvSpPr>
            <a:spLocks noGrp="1"/>
          </p:cNvSpPr>
          <p:nvPr>
            <p:ph idx="1"/>
          </p:nvPr>
        </p:nvSpPr>
        <p:spPr/>
        <p:txBody>
          <a:bodyPr/>
          <a:lstStyle/>
          <a:p>
            <a:r>
              <a:rPr lang="en-US" dirty="0"/>
              <a:t>Floats – Wash &amp; Wipe them down</a:t>
            </a:r>
          </a:p>
          <a:p>
            <a:r>
              <a:rPr lang="en-US" dirty="0"/>
              <a:t>Probes – Wipe them down</a:t>
            </a:r>
          </a:p>
          <a:p>
            <a:r>
              <a:rPr lang="en-US" dirty="0"/>
              <a:t>Transducers – Wipe them down</a:t>
            </a:r>
          </a:p>
          <a:p>
            <a:r>
              <a:rPr lang="en-US" dirty="0"/>
              <a:t>Ultrasonic – Clean the sensor face </a:t>
            </a:r>
          </a:p>
          <a:p>
            <a:endParaRPr lang="en-US" dirty="0"/>
          </a:p>
          <a:p>
            <a:pPr marL="0" indent="0">
              <a:buNone/>
            </a:pPr>
            <a:r>
              <a:rPr lang="en-US" dirty="0"/>
              <a:t>**Always check your equipment’s O&amp;M manual for proper cleaning instructions</a:t>
            </a:r>
          </a:p>
        </p:txBody>
      </p:sp>
    </p:spTree>
    <p:extLst>
      <p:ext uri="{BB962C8B-B14F-4D97-AF65-F5344CB8AC3E}">
        <p14:creationId xmlns:p14="http://schemas.microsoft.com/office/powerpoint/2010/main" val="39542461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Check Control Panels</a:t>
            </a:r>
          </a:p>
        </p:txBody>
      </p:sp>
      <p:sp>
        <p:nvSpPr>
          <p:cNvPr id="3" name="Content Placeholder 2"/>
          <p:cNvSpPr>
            <a:spLocks noGrp="1"/>
          </p:cNvSpPr>
          <p:nvPr>
            <p:ph idx="1"/>
          </p:nvPr>
        </p:nvSpPr>
        <p:spPr/>
        <p:txBody>
          <a:bodyPr>
            <a:normAutofit fontScale="92500"/>
          </a:bodyPr>
          <a:lstStyle/>
          <a:p>
            <a:r>
              <a:rPr lang="en-US" dirty="0"/>
              <a:t>Check for loose wires, burnt wires or moisture in the control panel (With the power off)</a:t>
            </a:r>
          </a:p>
          <a:p>
            <a:r>
              <a:rPr lang="en-US" dirty="0"/>
              <a:t>Check for corrosion in the panel due to Lift Station Gases</a:t>
            </a:r>
          </a:p>
          <a:p>
            <a:r>
              <a:rPr lang="en-US" dirty="0"/>
              <a:t>Ensure run lights are working properly by turning the HOA switch in to hand</a:t>
            </a:r>
          </a:p>
          <a:p>
            <a:r>
              <a:rPr lang="en-US" dirty="0"/>
              <a:t>Flip all of the floats over to ensure the alarm or backup system is working properly. </a:t>
            </a:r>
          </a:p>
          <a:p>
            <a:r>
              <a:rPr lang="en-US" dirty="0"/>
              <a:t>Check Junction Boxes to ensure they are dry</a:t>
            </a:r>
          </a:p>
          <a:p>
            <a:r>
              <a:rPr lang="en-US" dirty="0"/>
              <a:t>Insulation Resistance Testing, also known as </a:t>
            </a:r>
            <a:r>
              <a:rPr lang="en-US" dirty="0" err="1"/>
              <a:t>Meggering</a:t>
            </a:r>
            <a:r>
              <a:rPr lang="en-US" dirty="0"/>
              <a:t> the motor, tests the integrity of the motor windings, which gradually break down.</a:t>
            </a:r>
          </a:p>
          <a:p>
            <a:endParaRPr lang="en-US" dirty="0"/>
          </a:p>
        </p:txBody>
      </p:sp>
    </p:spTree>
    <p:extLst>
      <p:ext uri="{BB962C8B-B14F-4D97-AF65-F5344CB8AC3E}">
        <p14:creationId xmlns:p14="http://schemas.microsoft.com/office/powerpoint/2010/main" val="8162604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Piping </a:t>
            </a:r>
          </a:p>
        </p:txBody>
      </p:sp>
      <p:pic>
        <p:nvPicPr>
          <p:cNvPr id="4098" name="Picture 2" descr="Pumping into an Existing Force Main - Romtec Utilities"/>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27662" y="1825625"/>
            <a:ext cx="6536676" cy="43513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94086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Things to check </a:t>
            </a:r>
          </a:p>
        </p:txBody>
      </p:sp>
      <p:sp>
        <p:nvSpPr>
          <p:cNvPr id="3" name="Content Placeholder 2"/>
          <p:cNvSpPr>
            <a:spLocks noGrp="1"/>
          </p:cNvSpPr>
          <p:nvPr>
            <p:ph idx="1"/>
          </p:nvPr>
        </p:nvSpPr>
        <p:spPr/>
        <p:txBody>
          <a:bodyPr/>
          <a:lstStyle/>
          <a:p>
            <a:r>
              <a:rPr lang="en-US" dirty="0"/>
              <a:t>Run the station down to the bottom to expose all flanged connections and check for leaks</a:t>
            </a:r>
          </a:p>
          <a:p>
            <a:r>
              <a:rPr lang="en-US" dirty="0"/>
              <a:t>Disassemble &amp; Clean Check Valves – If you can</a:t>
            </a:r>
          </a:p>
          <a:p>
            <a:r>
              <a:rPr lang="en-US" dirty="0"/>
              <a:t>Clean Air Release Valves</a:t>
            </a:r>
          </a:p>
        </p:txBody>
      </p:sp>
    </p:spTree>
    <p:extLst>
      <p:ext uri="{BB962C8B-B14F-4D97-AF65-F5344CB8AC3E}">
        <p14:creationId xmlns:p14="http://schemas.microsoft.com/office/powerpoint/2010/main" val="408465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Generators </a:t>
            </a:r>
          </a:p>
        </p:txBody>
      </p:sp>
      <p:pic>
        <p:nvPicPr>
          <p:cNvPr id="5" name="Content Placeholder 4" descr="A close-up of a power generator&#10;&#10;Description automatically generated">
            <a:extLst>
              <a:ext uri="{FF2B5EF4-FFF2-40B4-BE49-F238E27FC236}">
                <a16:creationId xmlns:a16="http://schemas.microsoft.com/office/drawing/2014/main" id="{069BDDE0-7A2D-964E-10ED-BD03AFE7816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764146" y="1302327"/>
            <a:ext cx="8091054" cy="5190548"/>
          </a:xfrm>
        </p:spPr>
      </p:pic>
    </p:spTree>
    <p:extLst>
      <p:ext uri="{BB962C8B-B14F-4D97-AF65-F5344CB8AC3E}">
        <p14:creationId xmlns:p14="http://schemas.microsoft.com/office/powerpoint/2010/main" val="26677087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 to check for</a:t>
            </a:r>
          </a:p>
        </p:txBody>
      </p:sp>
      <p:sp>
        <p:nvSpPr>
          <p:cNvPr id="3" name="Content Placeholder 2"/>
          <p:cNvSpPr>
            <a:spLocks noGrp="1"/>
          </p:cNvSpPr>
          <p:nvPr>
            <p:ph idx="1"/>
          </p:nvPr>
        </p:nvSpPr>
        <p:spPr/>
        <p:txBody>
          <a:bodyPr/>
          <a:lstStyle/>
          <a:p>
            <a:r>
              <a:rPr lang="en-US" dirty="0"/>
              <a:t>Fresh Fuel – is it gasoline, diesel, or propane/natural gas</a:t>
            </a:r>
          </a:p>
          <a:p>
            <a:r>
              <a:rPr lang="en-US" dirty="0"/>
              <a:t>Oil</a:t>
            </a:r>
          </a:p>
          <a:p>
            <a:r>
              <a:rPr lang="en-US" dirty="0"/>
              <a:t>Filters</a:t>
            </a:r>
          </a:p>
          <a:p>
            <a:r>
              <a:rPr lang="en-US" dirty="0"/>
              <a:t>Battery</a:t>
            </a:r>
          </a:p>
          <a:p>
            <a:endParaRPr lang="en-US" dirty="0"/>
          </a:p>
          <a:p>
            <a:r>
              <a:rPr lang="en-US" dirty="0"/>
              <a:t>**Consult your O&amp;M Manual for operational checks. Most generators associated with Lift Stations have a timer that automatically exercises the generator. If not, the generator should be manually operated on a schedule. </a:t>
            </a:r>
          </a:p>
          <a:p>
            <a:endParaRPr lang="en-US" dirty="0"/>
          </a:p>
          <a:p>
            <a:endParaRPr lang="en-US" dirty="0"/>
          </a:p>
          <a:p>
            <a:endParaRPr lang="en-US" dirty="0"/>
          </a:p>
        </p:txBody>
      </p:sp>
    </p:spTree>
    <p:extLst>
      <p:ext uri="{BB962C8B-B14F-4D97-AF65-F5344CB8AC3E}">
        <p14:creationId xmlns:p14="http://schemas.microsoft.com/office/powerpoint/2010/main" val="25459878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Choosing the Right Pump</a:t>
            </a:r>
          </a:p>
        </p:txBody>
      </p:sp>
      <p:pic>
        <p:nvPicPr>
          <p:cNvPr id="5122" name="Picture 2" descr="Flygt Pump Repair &amp; Replacement Parts | Alyan Pump - Philadelphia, PA"/>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093028" y="2166688"/>
            <a:ext cx="4596493" cy="4085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48873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How Critical is the Station?</a:t>
            </a:r>
          </a:p>
        </p:txBody>
      </p:sp>
      <p:sp>
        <p:nvSpPr>
          <p:cNvPr id="3" name="Content Placeholder 2"/>
          <p:cNvSpPr>
            <a:spLocks noGrp="1"/>
          </p:cNvSpPr>
          <p:nvPr>
            <p:ph idx="1"/>
          </p:nvPr>
        </p:nvSpPr>
        <p:spPr/>
        <p:txBody>
          <a:bodyPr/>
          <a:lstStyle/>
          <a:p>
            <a:r>
              <a:rPr lang="en-US" dirty="0"/>
              <a:t>Stations with high flow rates that see a lot of debris will most likely require a premium Pump. </a:t>
            </a:r>
          </a:p>
          <a:p>
            <a:r>
              <a:rPr lang="en-US" dirty="0"/>
              <a:t>The risk of using an economical pump may be practical on stations with low flows and low use. </a:t>
            </a:r>
          </a:p>
        </p:txBody>
      </p:sp>
    </p:spTree>
    <p:extLst>
      <p:ext uri="{BB962C8B-B14F-4D97-AF65-F5344CB8AC3E}">
        <p14:creationId xmlns:p14="http://schemas.microsoft.com/office/powerpoint/2010/main" val="1025491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What’s the difference?</a:t>
            </a:r>
          </a:p>
        </p:txBody>
      </p:sp>
      <p:sp>
        <p:nvSpPr>
          <p:cNvPr id="3" name="Content Placeholder 2"/>
          <p:cNvSpPr>
            <a:spLocks noGrp="1"/>
          </p:cNvSpPr>
          <p:nvPr>
            <p:ph idx="1"/>
          </p:nvPr>
        </p:nvSpPr>
        <p:spPr>
          <a:xfrm>
            <a:off x="838200" y="1825625"/>
            <a:ext cx="10515600" cy="4566466"/>
          </a:xfrm>
        </p:spPr>
        <p:txBody>
          <a:bodyPr/>
          <a:lstStyle/>
          <a:p>
            <a:r>
              <a:rPr lang="en-US" dirty="0"/>
              <a:t>Mechanical Seal Material – Silicon vs Tungsten </a:t>
            </a:r>
          </a:p>
          <a:p>
            <a:r>
              <a:rPr lang="en-US" dirty="0"/>
              <a:t>Motor Insulation – Class H vs Class F</a:t>
            </a:r>
          </a:p>
          <a:p>
            <a:r>
              <a:rPr lang="en-US" dirty="0"/>
              <a:t>Impeller Material – Bronze, Stainless, Cast Iron, Hard Iron</a:t>
            </a:r>
          </a:p>
          <a:p>
            <a:r>
              <a:rPr lang="en-US" dirty="0"/>
              <a:t>Construction of the pump</a:t>
            </a:r>
          </a:p>
          <a:p>
            <a:endParaRPr lang="en-US" dirty="0"/>
          </a:p>
        </p:txBody>
      </p:sp>
    </p:spTree>
    <p:extLst>
      <p:ext uri="{BB962C8B-B14F-4D97-AF65-F5344CB8AC3E}">
        <p14:creationId xmlns:p14="http://schemas.microsoft.com/office/powerpoint/2010/main" val="37994956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Come see us in action.</a:t>
            </a:r>
          </a:p>
        </p:txBody>
      </p:sp>
      <p:sp>
        <p:nvSpPr>
          <p:cNvPr id="3" name="Content Placeholder 2"/>
          <p:cNvSpPr>
            <a:spLocks noGrp="1"/>
          </p:cNvSpPr>
          <p:nvPr>
            <p:ph idx="1"/>
          </p:nvPr>
        </p:nvSpPr>
        <p:spPr/>
        <p:txBody>
          <a:bodyPr/>
          <a:lstStyle/>
          <a:p>
            <a:pPr algn="ctr"/>
            <a:r>
              <a:rPr lang="en-US" dirty="0"/>
              <a:t>Take a video tour of our service capabilities </a:t>
            </a:r>
          </a:p>
          <a:p>
            <a:pPr marL="0" indent="0" algn="ctr">
              <a:buNone/>
            </a:pPr>
            <a:r>
              <a:rPr lang="en-US" dirty="0"/>
              <a:t> </a:t>
            </a:r>
            <a:r>
              <a:rPr lang="en-US" dirty="0">
                <a:hlinkClick r:id="rId2"/>
              </a:rPr>
              <a:t>https://youtu.be/erjEIfTsvpA</a:t>
            </a:r>
            <a:endParaRPr lang="en-US" dirty="0"/>
          </a:p>
          <a:p>
            <a:endParaRPr lang="en-US" dirty="0"/>
          </a:p>
          <a:p>
            <a:pPr marL="0" indent="0" algn="ctr">
              <a:buNone/>
            </a:pPr>
            <a:r>
              <a:rPr lang="en-US" dirty="0"/>
              <a:t>Let us customize a PM program for your system </a:t>
            </a:r>
            <a:r>
              <a:rPr lang="en-US"/>
              <a:t>or plant.</a:t>
            </a:r>
            <a:endParaRPr lang="en-US" dirty="0"/>
          </a:p>
        </p:txBody>
      </p:sp>
    </p:spTree>
    <p:extLst>
      <p:ext uri="{BB962C8B-B14F-4D97-AF65-F5344CB8AC3E}">
        <p14:creationId xmlns:p14="http://schemas.microsoft.com/office/powerpoint/2010/main" val="9905606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15055</TotalTime>
  <Words>1013</Words>
  <Application>Microsoft Office PowerPoint</Application>
  <PresentationFormat>Widescreen</PresentationFormat>
  <Paragraphs>128</Paragraphs>
  <Slides>27</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27</vt:i4>
      </vt:variant>
    </vt:vector>
  </HeadingPairs>
  <TitlesOfParts>
    <vt:vector size="31" baseType="lpstr">
      <vt:lpstr>Arial</vt:lpstr>
      <vt:lpstr>Calibri</vt:lpstr>
      <vt:lpstr>Calibri Light</vt:lpstr>
      <vt:lpstr>Office Theme</vt:lpstr>
      <vt:lpstr>Lift Station Maintenance Brandon Cole &amp; Peter Botsonis</vt:lpstr>
      <vt:lpstr>Lift stations Pumps, Controls, and Maintenance</vt:lpstr>
      <vt:lpstr>Types of Lift stations</vt:lpstr>
      <vt:lpstr>Operating Sewage lift stations</vt:lpstr>
      <vt:lpstr>What Happened</vt:lpstr>
      <vt:lpstr>Troubleshooting Common Issues</vt:lpstr>
      <vt:lpstr>What is Preventive Maintenance?</vt:lpstr>
      <vt:lpstr>Benefits of Preventive and Predictive Maintenance</vt:lpstr>
      <vt:lpstr>Importance of Maintenance </vt:lpstr>
      <vt:lpstr>Let’s look at the station itself </vt:lpstr>
      <vt:lpstr>Fats, Oil &amp; Grease (FOG)</vt:lpstr>
      <vt:lpstr>What can FOG do to a station?</vt:lpstr>
      <vt:lpstr>How to resolve </vt:lpstr>
      <vt:lpstr>Pumps</vt:lpstr>
      <vt:lpstr>What to check for</vt:lpstr>
      <vt:lpstr>What to check for </vt:lpstr>
      <vt:lpstr>Controls</vt:lpstr>
      <vt:lpstr>Clean Level Control Devices</vt:lpstr>
      <vt:lpstr>Check Control Panels</vt:lpstr>
      <vt:lpstr>Piping </vt:lpstr>
      <vt:lpstr>Things to check </vt:lpstr>
      <vt:lpstr>Generators </vt:lpstr>
      <vt:lpstr>What to check for</vt:lpstr>
      <vt:lpstr>Choosing the Right Pump</vt:lpstr>
      <vt:lpstr>How Critical is the Station?</vt:lpstr>
      <vt:lpstr>What’s the difference?</vt:lpstr>
      <vt:lpstr>Come see us in action.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Lift Station Maintenance</dc:title>
  <dc:creator>Brandon Cole</dc:creator>
  <cp:lastModifiedBy>Brandon Cole</cp:lastModifiedBy>
  <cp:revision>44</cp:revision>
  <dcterms:created xsi:type="dcterms:W3CDTF">2021-01-15T16:34:06Z</dcterms:created>
  <dcterms:modified xsi:type="dcterms:W3CDTF">2024-10-19T13:47:18Z</dcterms:modified>
</cp:coreProperties>
</file>